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Times" panose="02020603050405020304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827087" y="2052637"/>
            <a:ext cx="6711950" cy="419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2"/>
          </p:nvPr>
        </p:nvSpPr>
        <p:spPr>
          <a:xfrm>
            <a:off x="827700" y="2514600"/>
            <a:ext cx="3298113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3"/>
          </p:nvPr>
        </p:nvSpPr>
        <p:spPr>
          <a:xfrm>
            <a:off x="4241976" y="1905000"/>
            <a:ext cx="3298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4"/>
          </p:nvPr>
        </p:nvSpPr>
        <p:spPr>
          <a:xfrm>
            <a:off x="4241976" y="2514600"/>
            <a:ext cx="3298113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827700" y="2060576"/>
            <a:ext cx="3298113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2"/>
          </p:nvPr>
        </p:nvSpPr>
        <p:spPr>
          <a:xfrm>
            <a:off x="4241975" y="2056093"/>
            <a:ext cx="3298115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600"/>
              <a:buFont typeface="Noto Sans Symbols"/>
              <a:buChar char="►"/>
              <a:defRPr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ftr" idx="11"/>
          </p:nvPr>
        </p:nvSpPr>
        <p:spPr>
          <a:xfrm rot="5400000">
            <a:off x="6233324" y="3263100"/>
            <a:ext cx="385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5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 rot="5400000">
            <a:off x="3974116" y="2685880"/>
            <a:ext cx="5826125" cy="1314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 rot="5400000">
            <a:off x="532314" y="730366"/>
            <a:ext cx="5483134" cy="55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 rot="5400000">
            <a:off x="2085181" y="794543"/>
            <a:ext cx="4195762" cy="671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866442" y="3657600"/>
            <a:ext cx="6620968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>
            <a:spLocks noGrp="1"/>
          </p:cNvSpPr>
          <p:nvPr>
            <p:ph type="pic" idx="2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"/>
          </p:nvPr>
        </p:nvSpPr>
        <p:spPr>
          <a:xfrm>
            <a:off x="866443" y="5367325"/>
            <a:ext cx="66209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>
            <a:spLocks noGrp="1"/>
          </p:cNvSpPr>
          <p:nvPr>
            <p:ph type="pic" idx="2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866441" y="3657600"/>
            <a:ext cx="381472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3589397" y="1447800"/>
            <a:ext cx="389801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2"/>
          </p:nvPr>
        </p:nvSpPr>
        <p:spPr>
          <a:xfrm>
            <a:off x="866441" y="3129281"/>
            <a:ext cx="2551462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>
            <a:gsLst>
              <a:gs pos="0">
                <a:srgbClr val="4CB9C3">
                  <a:alpha val="13725"/>
                </a:srgbClr>
              </a:gs>
              <a:gs pos="36000">
                <a:srgbClr val="4CB9C3">
                  <a:alpha val="6666"/>
                </a:srgbClr>
              </a:gs>
              <a:gs pos="73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>
            <a:gsLst>
              <a:gs pos="0">
                <a:srgbClr val="4CB9C3">
                  <a:alpha val="8627"/>
                </a:srgbClr>
              </a:gs>
              <a:gs pos="36000">
                <a:srgbClr val="4CB9C3">
                  <a:alpha val="4705"/>
                </a:srgbClr>
              </a:gs>
              <a:gs pos="66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>
            <a:gsLst>
              <a:gs pos="0">
                <a:srgbClr val="4CB9C3">
                  <a:alpha val="10980"/>
                </a:srgbClr>
              </a:gs>
              <a:gs pos="36000">
                <a:srgbClr val="4CB9C3">
                  <a:alpha val="9803"/>
                </a:srgbClr>
              </a:gs>
              <a:gs pos="75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>
            <a:gsLst>
              <a:gs pos="0">
                <a:srgbClr val="4CB9C3">
                  <a:alpha val="7843"/>
                </a:srgbClr>
              </a:gs>
              <a:gs pos="36000">
                <a:srgbClr val="4CB9C3">
                  <a:alpha val="7843"/>
                </a:srgbClr>
              </a:gs>
              <a:gs pos="72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7745412" y="0"/>
            <a:ext cx="685800" cy="11001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dist="25400" dir="540000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1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1"/>
          </p:nvPr>
        </p:nvSpPr>
        <p:spPr>
          <a:xfrm>
            <a:off x="827087" y="2052637"/>
            <a:ext cx="6711950" cy="419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dt" idx="10"/>
          </p:nvPr>
        </p:nvSpPr>
        <p:spPr>
          <a:xfrm rot="5400000">
            <a:off x="7494587" y="1828800"/>
            <a:ext cx="990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 rot="5400000">
            <a:off x="6233318" y="3263106"/>
            <a:ext cx="38592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sldNum" idx="12"/>
          </p:nvPr>
        </p:nvSpPr>
        <p:spPr>
          <a:xfrm>
            <a:off x="7766050" y="295275"/>
            <a:ext cx="62865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 descr="swastika rally"/>
          <p:cNvPicPr preferRelativeResize="0"/>
          <p:nvPr/>
        </p:nvPicPr>
        <p:blipFill rotWithShape="1">
          <a:blip r:embed="rId3">
            <a:alphaModFix/>
          </a:blip>
          <a:srcRect t="8204"/>
          <a:stretch/>
        </p:blipFill>
        <p:spPr>
          <a:xfrm>
            <a:off x="407987" y="1320800"/>
            <a:ext cx="4357687" cy="23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 descr="nuremb cathedral of ligh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987" y="3810000"/>
            <a:ext cx="430212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 descr="consent crow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3800" y="1320800"/>
            <a:ext cx="3911600" cy="527843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685800" y="93662"/>
            <a:ext cx="822960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560"/>
              <a:buFont typeface="Noto Sans Symbols"/>
              <a:buNone/>
            </a:pPr>
            <a:r>
              <a:rPr lang="en-US" sz="32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Q: How did the</a:t>
            </a:r>
            <a:r>
              <a:rPr lang="en-US" sz="3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Nazis</a:t>
            </a:r>
            <a:r>
              <a:rPr lang="en-US" sz="32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maintain control</a:t>
            </a:r>
            <a:r>
              <a:rPr lang="en-US" sz="32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880"/>
              <a:buFont typeface="Noto Sans Symbols"/>
              <a:buNone/>
            </a:pPr>
            <a:r>
              <a:rPr lang="en-US" sz="36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Propaganda Image </a:t>
            </a: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Order &amp; </a:t>
            </a: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Power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C0C0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6"/>
          <p:cNvGrpSpPr/>
          <p:nvPr/>
        </p:nvGrpSpPr>
        <p:grpSpPr>
          <a:xfrm>
            <a:off x="4876800" y="1371600"/>
            <a:ext cx="4267200" cy="3733800"/>
            <a:chOff x="1164" y="480"/>
            <a:chExt cx="4510" cy="3281"/>
          </a:xfrm>
        </p:grpSpPr>
        <p:pic>
          <p:nvPicPr>
            <p:cNvPr id="189" name="Google Shape;189;p26"/>
            <p:cNvPicPr preferRelativeResize="0"/>
            <p:nvPr/>
          </p:nvPicPr>
          <p:blipFill rotWithShape="1">
            <a:blip r:embed="rId3">
              <a:alphaModFix/>
            </a:blip>
            <a:srcRect l="1104" t="5332" r="1859"/>
            <a:stretch/>
          </p:blipFill>
          <p:spPr>
            <a:xfrm>
              <a:off x="1164" y="480"/>
              <a:ext cx="4510" cy="1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6"/>
            <p:cNvPicPr preferRelativeResize="0"/>
            <p:nvPr/>
          </p:nvPicPr>
          <p:blipFill rotWithShape="1">
            <a:blip r:embed="rId4">
              <a:alphaModFix/>
            </a:blip>
            <a:srcRect l="1289" r="1856"/>
            <a:stretch/>
          </p:blipFill>
          <p:spPr>
            <a:xfrm>
              <a:off x="1164" y="1824"/>
              <a:ext cx="4510" cy="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6"/>
            <p:cNvPicPr preferRelativeResize="0"/>
            <p:nvPr/>
          </p:nvPicPr>
          <p:blipFill rotWithShape="1">
            <a:blip r:embed="rId5">
              <a:alphaModFix/>
            </a:blip>
            <a:srcRect l="1289" r="1856" b="4878"/>
            <a:stretch/>
          </p:blipFill>
          <p:spPr>
            <a:xfrm>
              <a:off x="1164" y="2173"/>
              <a:ext cx="4510" cy="15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2" name="Google Shape;192;p26"/>
          <p:cNvSpPr txBox="1"/>
          <p:nvPr/>
        </p:nvSpPr>
        <p:spPr>
          <a:xfrm>
            <a:off x="336550" y="304800"/>
            <a:ext cx="4953000" cy="640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“What a creature is the Jew.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even his own women he likes.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share himself a German wife.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thinks just cute. You bet your life!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Jews and girl right here: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‘Tis sure he can’t be thought her peer!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him with this German Frau.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cuts a pitiable figure now!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would the Jew had sense to own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He’d best leave German girls alone.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 his own “kalle” (kind) instead.”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/>
        </p:nvSpPr>
        <p:spPr>
          <a:xfrm>
            <a:off x="228600" y="381000"/>
            <a:ext cx="4724400" cy="623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1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To Tell A Jew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“The Jewish nose is bent at its point. It looks like the number six.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From a Jew’s face the wicked devil speaks to us.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Devil who, in every country, is known as an evil plague.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Would we from the Jew be free,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Again be cheerful and happy?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Then must youth fight with us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26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get rid of the Jewish Devil.”</a:t>
            </a:r>
            <a:endParaRPr/>
          </a:p>
        </p:txBody>
      </p:sp>
      <p:grpSp>
        <p:nvGrpSpPr>
          <p:cNvPr id="198" name="Google Shape;198;p27"/>
          <p:cNvGrpSpPr/>
          <p:nvPr/>
        </p:nvGrpSpPr>
        <p:grpSpPr>
          <a:xfrm>
            <a:off x="4800600" y="457200"/>
            <a:ext cx="4343400" cy="5410200"/>
            <a:chOff x="2448" y="192"/>
            <a:chExt cx="3312" cy="3840"/>
          </a:xfrm>
        </p:grpSpPr>
        <p:pic>
          <p:nvPicPr>
            <p:cNvPr id="199" name="Google Shape;199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48" y="192"/>
              <a:ext cx="3312" cy="2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7"/>
            <p:cNvPicPr preferRelativeResize="0"/>
            <p:nvPr/>
          </p:nvPicPr>
          <p:blipFill rotWithShape="1">
            <a:blip r:embed="rId4">
              <a:alphaModFix/>
            </a:blip>
            <a:srcRect b="13025"/>
            <a:stretch/>
          </p:blipFill>
          <p:spPr>
            <a:xfrm>
              <a:off x="2448" y="2256"/>
              <a:ext cx="3312" cy="17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8" descr="hj sho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0"/>
            <a:ext cx="3505200" cy="23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 descr="hj unifor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1637" y="1676400"/>
            <a:ext cx="271303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5514975" y="2600325"/>
            <a:ext cx="3657600" cy="126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88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Hitlerjugend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AD0D6"/>
              </a:buClr>
              <a:buSzPts val="288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(Hitler Youth)</a:t>
            </a:r>
            <a:endParaRPr/>
          </a:p>
        </p:txBody>
      </p:sp>
      <p:pic>
        <p:nvPicPr>
          <p:cNvPr id="208" name="Google Shape;208;p28" descr="hj ca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971800" cy="199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 descr="hj mach gu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8325" y="4411662"/>
            <a:ext cx="3495675" cy="244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 descr="hj si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667000"/>
            <a:ext cx="2951162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576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9" descr="sturmer antisemitis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8938" y="2166763"/>
            <a:ext cx="2879725" cy="385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 descr="art ewige_jude-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25" y="336550"/>
            <a:ext cx="2543175" cy="320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 descr="jew communis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4437" y="4343400"/>
            <a:ext cx="2849562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3217850" y="245275"/>
            <a:ext cx="4593000" cy="16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-US" sz="3600" b="1">
                <a:solidFill>
                  <a:srgbClr val="FFC000"/>
                </a:solidFill>
              </a:rPr>
              <a:t>      </a:t>
            </a:r>
            <a:r>
              <a:rPr lang="en-US" sz="3600" b="1" u="sng">
                <a:solidFill>
                  <a:srgbClr val="FFC000"/>
                </a:solidFill>
              </a:rPr>
              <a:t>Media influence:</a:t>
            </a:r>
            <a:r>
              <a:rPr lang="en-US" sz="3600" b="0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i="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Magazines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Advertisements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200025" y="5026025"/>
            <a:ext cx="29145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"The Jews are our unhappiness!" </a:t>
            </a:r>
            <a:endParaRPr/>
          </a:p>
        </p:txBody>
      </p:sp>
      <p:sp>
        <p:nvSpPr>
          <p:cNvPr id="220" name="Google Shape;220;p29"/>
          <p:cNvSpPr txBox="1"/>
          <p:nvPr/>
        </p:nvSpPr>
        <p:spPr>
          <a:xfrm>
            <a:off x="533400" y="3697287"/>
            <a:ext cx="26844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“The eternal Jew”</a:t>
            </a:r>
            <a:endParaRPr/>
          </a:p>
        </p:txBody>
      </p:sp>
      <p:sp>
        <p:nvSpPr>
          <p:cNvPr id="221" name="Google Shape;221;p29"/>
          <p:cNvSpPr txBox="1"/>
          <p:nvPr/>
        </p:nvSpPr>
        <p:spPr>
          <a:xfrm>
            <a:off x="6354762" y="3222625"/>
            <a:ext cx="2332037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“Jewish Murder Plan”</a:t>
            </a:r>
            <a:endParaRPr/>
          </a:p>
        </p:txBody>
      </p:sp>
      <p:sp>
        <p:nvSpPr>
          <p:cNvPr id="222" name="Google Shape;222;p29"/>
          <p:cNvSpPr/>
          <p:nvPr/>
        </p:nvSpPr>
        <p:spPr>
          <a:xfrm>
            <a:off x="5973762" y="3535362"/>
            <a:ext cx="381000" cy="315912"/>
          </a:xfrm>
          <a:prstGeom prst="leftArrow">
            <a:avLst>
              <a:gd name="adj1" fmla="val 8955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29"/>
          <p:cNvSpPr/>
          <p:nvPr/>
        </p:nvSpPr>
        <p:spPr>
          <a:xfrm>
            <a:off x="209550" y="3657600"/>
            <a:ext cx="352425" cy="396875"/>
          </a:xfrm>
          <a:prstGeom prst="upArrow">
            <a:avLst>
              <a:gd name="adj1" fmla="val 959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29"/>
          <p:cNvSpPr/>
          <p:nvPr/>
        </p:nvSpPr>
        <p:spPr>
          <a:xfrm>
            <a:off x="2490500" y="5422113"/>
            <a:ext cx="438300" cy="357300"/>
          </a:xfrm>
          <a:prstGeom prst="rightArrow">
            <a:avLst>
              <a:gd name="adj1" fmla="val 12796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5973750" y="751525"/>
            <a:ext cx="2476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Newspapers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Radio</a:t>
            </a:r>
            <a:endParaRPr sz="2400">
              <a:solidFill>
                <a:srgbClr val="FFFFFF"/>
              </a:solidFill>
            </a:endParaRPr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-US" sz="2400">
                <a:solidFill>
                  <a:srgbClr val="FFFFFF"/>
                </a:solidFill>
              </a:rPr>
              <a:t>Gov’t flyers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576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0" descr="gold medal winner"/>
          <p:cNvPicPr preferRelativeResize="0"/>
          <p:nvPr/>
        </p:nvPicPr>
        <p:blipFill rotWithShape="1">
          <a:blip r:embed="rId3">
            <a:alphaModFix/>
          </a:blip>
          <a:srcRect l="5877" t="3125" r="5958" b="1563"/>
          <a:stretch/>
        </p:blipFill>
        <p:spPr>
          <a:xfrm>
            <a:off x="5745150" y="955675"/>
            <a:ext cx="3336925" cy="452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 descr="family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550" y="152400"/>
            <a:ext cx="2360612" cy="332263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6210300" y="-19050"/>
            <a:ext cx="2971800" cy="769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Eugenics</a:t>
            </a:r>
            <a:endParaRPr/>
          </a:p>
        </p:txBody>
      </p:sp>
      <p:pic>
        <p:nvPicPr>
          <p:cNvPr id="233" name="Google Shape;233;p30" descr="eug propag"/>
          <p:cNvPicPr preferRelativeResize="0"/>
          <p:nvPr/>
        </p:nvPicPr>
        <p:blipFill rotWithShape="1">
          <a:blip r:embed="rId5">
            <a:alphaModFix/>
          </a:blip>
          <a:srcRect l="1640" t="1834" r="3278" b="4185"/>
          <a:stretch/>
        </p:blipFill>
        <p:spPr>
          <a:xfrm>
            <a:off x="228600" y="3581400"/>
            <a:ext cx="4572000" cy="31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5267325" y="5775325"/>
            <a:ext cx="36576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Fear of Jews reproducing at a higher rate</a:t>
            </a:r>
            <a:endParaRPr/>
          </a:p>
        </p:txBody>
      </p:sp>
      <p:sp>
        <p:nvSpPr>
          <p:cNvPr id="235" name="Google Shape;235;p30"/>
          <p:cNvSpPr/>
          <p:nvPr/>
        </p:nvSpPr>
        <p:spPr>
          <a:xfrm rot="900000">
            <a:off x="4695825" y="5929312"/>
            <a:ext cx="523875" cy="425450"/>
          </a:xfrm>
          <a:prstGeom prst="leftArrow">
            <a:avLst>
              <a:gd name="adj1" fmla="val 8771"/>
              <a:gd name="adj2" fmla="val 50000"/>
            </a:avLst>
          </a:prstGeom>
          <a:solidFill>
            <a:schemeClr val="lt1"/>
          </a:solidFill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3132137" y="2157412"/>
            <a:ext cx="3336925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Mother’s Cross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Gold – 7+ kids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Silver – 6 kids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Bronze – 5 kids </a:t>
            </a:r>
            <a:endParaRPr/>
          </a:p>
        </p:txBody>
      </p:sp>
      <p:sp>
        <p:nvSpPr>
          <p:cNvPr id="237" name="Google Shape;237;p30"/>
          <p:cNvSpPr/>
          <p:nvPr/>
        </p:nvSpPr>
        <p:spPr>
          <a:xfrm>
            <a:off x="5326062" y="2582862"/>
            <a:ext cx="747712" cy="533400"/>
          </a:xfrm>
          <a:prstGeom prst="rightArrow">
            <a:avLst>
              <a:gd name="adj1" fmla="val 13896"/>
              <a:gd name="adj2" fmla="val 50000"/>
            </a:avLst>
          </a:prstGeom>
          <a:solidFill>
            <a:schemeClr val="lt1"/>
          </a:solidFill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2898775" y="249237"/>
            <a:ext cx="28813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“The Nazi party secures the community.”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“Turn to the community for advice.”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2265362" y="955675"/>
            <a:ext cx="649287" cy="461962"/>
          </a:xfrm>
          <a:prstGeom prst="leftArrow">
            <a:avLst>
              <a:gd name="adj1" fmla="val 7684"/>
              <a:gd name="adj2" fmla="val 50000"/>
            </a:avLst>
          </a:prstGeom>
          <a:solidFill>
            <a:schemeClr val="lt1"/>
          </a:solidFill>
          <a:ln w="28575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4691100" y="762000"/>
            <a:ext cx="4038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080"/>
              <a:buFont typeface="Noto Sans Symbols"/>
              <a:buNone/>
            </a:pPr>
            <a:r>
              <a:rPr lang="en-US"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. . and a </a:t>
            </a:r>
            <a:r>
              <a:rPr lang="en-US" sz="2600" b="1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Führer</a:t>
            </a:r>
            <a:r>
              <a:rPr lang="en-US" sz="2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who worked tirelessly for the good of the nation</a:t>
            </a:r>
            <a:endParaRPr/>
          </a:p>
        </p:txBody>
      </p:sp>
      <p:pic>
        <p:nvPicPr>
          <p:cNvPr id="129" name="Google Shape;129;p18" descr="art anschluss"/>
          <p:cNvPicPr preferRelativeResize="0"/>
          <p:nvPr/>
        </p:nvPicPr>
        <p:blipFill rotWithShape="1">
          <a:blip r:embed="rId3">
            <a:alphaModFix/>
          </a:blip>
          <a:srcRect r="2100"/>
          <a:stretch/>
        </p:blipFill>
        <p:spPr>
          <a:xfrm>
            <a:off x="152400" y="838200"/>
            <a:ext cx="4038600" cy="57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 descr="art hitl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2133600"/>
            <a:ext cx="381000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685800" y="93662"/>
            <a:ext cx="8229600" cy="74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Propaganda Image </a:t>
            </a: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Order &amp; </a:t>
            </a:r>
            <a:r>
              <a:rPr lang="en-US" sz="3600" b="1">
                <a:solidFill>
                  <a:schemeClr val="lt1"/>
                </a:solidFill>
              </a:rPr>
              <a:t>Power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 descr="himml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533400"/>
            <a:ext cx="370205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 descr="prinz alb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1447800"/>
            <a:ext cx="48768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3962400" y="5562600"/>
            <a:ext cx="48768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Heinrich Himmler: Head of German Police and of the S.S.</a:t>
            </a:r>
            <a:endParaRPr/>
          </a:p>
        </p:txBody>
      </p:sp>
      <p:sp>
        <p:nvSpPr>
          <p:cNvPr id="139" name="Google Shape;139;p19"/>
          <p:cNvSpPr txBox="1"/>
          <p:nvPr/>
        </p:nvSpPr>
        <p:spPr>
          <a:xfrm>
            <a:off x="0" y="5562600"/>
            <a:ext cx="46482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304800" y="252412"/>
            <a:ext cx="6918325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Secret State Police (</a:t>
            </a:r>
            <a:r>
              <a:rPr lang="en-US" sz="3600" b="1" i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Gestapo</a:t>
            </a:r>
            <a:r>
              <a:rPr lang="en-US" sz="3600" b="1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6477000" y="1060450"/>
            <a:ext cx="2514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Prinz-Albrecht Str. 8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57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 descr="volkischer beob reichstag fi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3450" y="1826450"/>
            <a:ext cx="4821950" cy="37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295275" y="219075"/>
            <a:ext cx="883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720"/>
              <a:buFont typeface="Noto Sans Symbols"/>
              <a:buNone/>
            </a:pPr>
            <a:r>
              <a:rPr lang="en-US" sz="34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of the Press (more propaganda)</a:t>
            </a: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457200" y="1143000"/>
            <a:ext cx="396240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200"/>
              <a:buFont typeface="Arial"/>
              <a:buNone/>
            </a:pPr>
            <a:r>
              <a:rPr lang="en-US" sz="3200" b="1" i="1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People's Observer</a:t>
            </a:r>
            <a:r>
              <a:rPr lang="en-US" sz="32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3200" b="0" i="0" u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Newspaper of Nazi Party from 1920. 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 years - produced effective propaganda.</a:t>
            </a:r>
            <a:endParaRPr/>
          </a:p>
          <a:p>
            <a:pPr marL="0" marR="0" lvl="0" indent="-1778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Blamed Jews for everything </a:t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4177400" y="5679387"/>
            <a:ext cx="4495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Blaming the Jews for the Reichstag fire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1524000" y="239712"/>
            <a:ext cx="5334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88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of Education</a:t>
            </a:r>
            <a:endParaRPr/>
          </a:p>
        </p:txBody>
      </p:sp>
      <p:pic>
        <p:nvPicPr>
          <p:cNvPr id="155" name="Google Shape;155;p21" descr="School_Flag_Salu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01687"/>
            <a:ext cx="9144000" cy="6027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 descr="der giftpil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838200"/>
            <a:ext cx="3560762" cy="511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 descr="giftpilz farm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854075"/>
            <a:ext cx="4149725" cy="525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1084262" y="201612"/>
            <a:ext cx="6477000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2880"/>
              <a:buFont typeface="Noto Sans Symbols"/>
              <a:buNone/>
            </a:pPr>
            <a:r>
              <a:rPr lang="en-US" sz="36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Indoctrination of the Young</a:t>
            </a: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4322762" y="6096000"/>
            <a:ext cx="48212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“Once you have a farm, a Jew may not enter”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484187" y="452437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827087" y="2052637"/>
            <a:ext cx="6711950" cy="419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1600"/>
              <a:buFont typeface="Noto Sans Symbols"/>
              <a:buNone/>
            </a:pP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23" descr="trau keinem fuchs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0"/>
            <a:ext cx="8610600" cy="685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588962" y="5791200"/>
            <a:ext cx="854551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D0D6"/>
              </a:buClr>
              <a:buSzPts val="1600"/>
              <a:buFont typeface="Noto Sans Symbols"/>
              <a:buNone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“Show skill in the game of dice so that you collect a lot of Jews.”    	(Meaning you remove them from the board.)</a:t>
            </a:r>
            <a:endParaRPr/>
          </a:p>
        </p:txBody>
      </p:sp>
      <p:pic>
        <p:nvPicPr>
          <p:cNvPr id="176" name="Google Shape;176;p24" descr="judenra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52400"/>
            <a:ext cx="6886575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r="24359"/>
          <a:stretch/>
        </p:blipFill>
        <p:spPr>
          <a:xfrm>
            <a:off x="5181600" y="1219200"/>
            <a:ext cx="39624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304800" y="914400"/>
            <a:ext cx="5181600" cy="558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“It will be fine in school at last,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For all the Jews must leave.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For big and small it’s all alike.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Anger and hats do not avail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Nor utmost Jewish whine or wail.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Away with all the Jewish breed.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‘Tis the German teacher we desire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Now he leads the way to cleverness,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Wanders &amp; plays &amp; laughs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imes"/>
              <a:buNone/>
            </a:pPr>
            <a:r>
              <a:rPr lang="en-US" sz="2600" b="0" i="0" u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So going to school is quite a joy.”</a:t>
            </a:r>
            <a:endParaRPr/>
          </a:p>
        </p:txBody>
      </p:sp>
      <p:sp>
        <p:nvSpPr>
          <p:cNvPr id="183" name="Google Shape;183;p25"/>
          <p:cNvSpPr txBox="1"/>
          <p:nvPr/>
        </p:nvSpPr>
        <p:spPr>
          <a:xfrm>
            <a:off x="228600" y="228600"/>
            <a:ext cx="88392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lang="en-US" sz="3600" b="1" i="0" u="sng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From Anti-Semitic Children’s Books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sng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On-screen Show (4:3)</PresentationFormat>
  <Paragraphs>66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Arial</vt:lpstr>
      <vt:lpstr>Times</vt:lpstr>
      <vt:lpstr>Century Gothic</vt:lpstr>
      <vt:lpstr>Noto Sans Symbols</vt:lpstr>
      <vt:lpstr>Calibri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Baker</dc:creator>
  <cp:lastModifiedBy>Frank Baker</cp:lastModifiedBy>
  <cp:revision>1</cp:revision>
  <dcterms:modified xsi:type="dcterms:W3CDTF">2021-08-15T23:37:02Z</dcterms:modified>
</cp:coreProperties>
</file>